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Nuni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E335A2-7E44-47CE-9A75-5CE4FF7D39F8}">
  <a:tblStyle styleId="{A6E335A2-7E44-47CE-9A75-5CE4FF7D39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4.xml"/><Relationship Id="rId41" Type="http://schemas.openxmlformats.org/officeDocument/2006/relationships/font" Target="fonts/Nuni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unito-bold.fntdata"/><Relationship Id="rId16" Type="http://schemas.openxmlformats.org/officeDocument/2006/relationships/slide" Target="slides/slide10.xml"/><Relationship Id="rId38" Type="http://schemas.openxmlformats.org/officeDocument/2006/relationships/font" Target="fonts/Nuni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7412bb0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7412bb0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b9b98fef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b9b98fe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39f3eca3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39f3eca3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39f3eca3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39f3eca3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7412bb0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7412bb0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7412bb0d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7412bb0d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4b75c2a0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4b75c2a0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4b75c2a0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4b75c2a0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4b75c2a0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4b75c2a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4b75c2a0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4b75c2a0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7412bb0d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7412bb0d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7412bb0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7412bb0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7c57c4a8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7c57c4a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500fcc55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500fcc55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500fcc5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500fcc5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500fcc55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500fcc55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5031eab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35031ea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5031eaba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5031eaba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5031eaba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5031eaba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5031eaba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35031eaba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5031eaba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5031eaba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00fcc55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00fcc5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7412bb0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7412bb0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500fcc55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500fcc55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500fcc55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500fcc55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64b7276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64b7276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64b72769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64b72769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70dbc753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70dbc753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7412bb0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7412bb0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7412bb0d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7412bb0d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7412bb0d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7412bb0d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14.jpg"/><Relationship Id="rId6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11" Type="http://schemas.openxmlformats.org/officeDocument/2006/relationships/image" Target="../media/image17.jpg"/><Relationship Id="rId10" Type="http://schemas.openxmlformats.org/officeDocument/2006/relationships/image" Target="../media/image22.jpg"/><Relationship Id="rId9" Type="http://schemas.openxmlformats.org/officeDocument/2006/relationships/image" Target="../media/image19.jpg"/><Relationship Id="rId5" Type="http://schemas.openxmlformats.org/officeDocument/2006/relationships/image" Target="../media/image14.jpg"/><Relationship Id="rId6" Type="http://schemas.openxmlformats.org/officeDocument/2006/relationships/image" Target="../media/image10.jpg"/><Relationship Id="rId7" Type="http://schemas.openxmlformats.org/officeDocument/2006/relationships/image" Target="../media/image16.jpg"/><Relationship Id="rId8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samskruthamShikshanthu/sanskritProjects/tree/main/Lessons/learnSanskritSeries/part-1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youtu.be/JOpxKybiNs4?si=HplQjv6T6_fx4M_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JOpxKybiNs4" TargetMode="External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6300649" cy="1366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25" y="1399025"/>
            <a:ext cx="1657800" cy="16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25" y="986625"/>
            <a:ext cx="2048581" cy="13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206650" y="2340900"/>
            <a:ext cx="268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हसति - </a:t>
            </a:r>
            <a:r>
              <a:rPr b="1" lang="en" sz="1800">
                <a:solidFill>
                  <a:srgbClr val="0B5394"/>
                </a:solidFill>
              </a:rPr>
              <a:t>నవ్వుతున్నది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5712300" y="3056825"/>
            <a:ext cx="27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</a:t>
            </a:r>
            <a:r>
              <a:rPr b="1" lang="en" sz="1800">
                <a:solidFill>
                  <a:srgbClr val="0B5394"/>
                </a:solidFill>
              </a:rPr>
              <a:t>सन्ति - నవ్వుతున్నారు 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168000" y="99900"/>
            <a:ext cx="28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B5394"/>
                </a:solidFill>
              </a:rPr>
              <a:t>క్రియా పదాలకు లింగ భేదం లేదు </a:t>
            </a:r>
            <a:endParaRPr b="1" sz="1800" u="sng">
              <a:solidFill>
                <a:srgbClr val="0B5394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25" y="3056824"/>
            <a:ext cx="2109075" cy="14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206650" y="4463975"/>
            <a:ext cx="28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हसति - </a:t>
            </a:r>
            <a:r>
              <a:rPr b="1" lang="en" sz="1800">
                <a:solidFill>
                  <a:srgbClr val="0B5394"/>
                </a:solidFill>
              </a:rPr>
              <a:t>నవ్వుతున్నాడు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23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गच्छति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गच्छन्ति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पठति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पठन्ति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क्रीड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ति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क्र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ीडन्ति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अस्ति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सन्ति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निद्रति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निद्रन्ति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6" name="Google Shape;136;p23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अ</a:t>
            </a:r>
            <a:r>
              <a:rPr b="1" lang="en" sz="2500">
                <a:solidFill>
                  <a:srgbClr val="741B47"/>
                </a:solidFill>
              </a:rPr>
              <a:t>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570400" y="1680100"/>
            <a:ext cx="57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42" name="Google Shape;142;p24"/>
          <p:cNvGraphicFramePr/>
          <p:nvPr/>
        </p:nvGraphicFramePr>
        <p:xfrm>
          <a:off x="43650" y="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4550175"/>
                <a:gridCol w="4550175"/>
              </a:tblGrid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कीं करोति?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कीं कुर्वन्ति?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बालिका वदति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बालिका: वदन्ति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भवती पचति | 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भवत्य: पचन्ति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छात्र: तिष्ठति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छात्रा: तिष्ठन्ति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नदी प्रवाहति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नद्य: प्रवाहन्ति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पर्णं पतति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पर्नानि पतन्ति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भवान् धावति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भवन्त: धावन्ति 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वाहनं चलति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वाहनानि चलन्ति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पष्पं विकसति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पुष्पानि विकसन्ति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073763"/>
                          </a:solidFill>
                        </a:rPr>
                        <a:t>बिडाल: पिबति |</a:t>
                      </a:r>
                      <a:endParaRPr b="1" sz="19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बिडाला: पिबन्ति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Google Shape;147;p25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</a:t>
                      </a: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करोति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कुर्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वन्ति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श्रृणोति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श्रृण्वन्ति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ददाति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ददति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जानाति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जानन्ति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शक्नोति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शक्नुवन्ति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8" name="Google Shape;148;p25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विशेषाभ्यास: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/>
          <p:nvPr/>
        </p:nvSpPr>
        <p:spPr>
          <a:xfrm>
            <a:off x="2328424" y="1420425"/>
            <a:ext cx="4364554" cy="15522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उत्तमपुरुष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50" y="381725"/>
            <a:ext cx="886701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50" y="1989500"/>
            <a:ext cx="886700" cy="8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3667375"/>
            <a:ext cx="886700" cy="8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240825" y="1320850"/>
            <a:ext cx="276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अहं पठामि 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నేను చదువుతున్నాను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240825" y="3040950"/>
            <a:ext cx="368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अहं तरामि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నేను ఈత కొడుతున్నాను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127625" y="4182275"/>
            <a:ext cx="344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अहं क्रीडामि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నేను ఆడుకుంటున్నాను 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89688"/>
            <a:ext cx="817648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141" y="54725"/>
            <a:ext cx="1508312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500" y="89701"/>
            <a:ext cx="566187" cy="11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5167175" y="1222075"/>
            <a:ext cx="33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वयं पठाम: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మేము చదువుతున్నాము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4225" y="1953201"/>
            <a:ext cx="990001" cy="9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5350400" y="3078625"/>
            <a:ext cx="351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वयं तराम: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మేము ఈత కొడుతున్నాము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1775" y="3675750"/>
            <a:ext cx="1198774" cy="11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5834275" y="4182275"/>
            <a:ext cx="32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वयं </a:t>
            </a:r>
            <a:r>
              <a:rPr b="1" lang="en" sz="1800">
                <a:solidFill>
                  <a:srgbClr val="0B5394"/>
                </a:solidFill>
              </a:rPr>
              <a:t>क्रीड</a:t>
            </a:r>
            <a:r>
              <a:rPr b="1" lang="en" sz="1800">
                <a:solidFill>
                  <a:srgbClr val="0B5394"/>
                </a:solidFill>
              </a:rPr>
              <a:t>ाम:</a:t>
            </a:r>
            <a:r>
              <a:rPr b="1" lang="en" sz="1800">
                <a:solidFill>
                  <a:srgbClr val="0B5394"/>
                </a:solidFill>
              </a:rPr>
              <a:t> | 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మేము ఆడుకుంటున్నాము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25" y="1399025"/>
            <a:ext cx="1657800" cy="16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25" y="986625"/>
            <a:ext cx="2048581" cy="13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206650" y="2340900"/>
            <a:ext cx="315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</a:t>
            </a:r>
            <a:r>
              <a:rPr b="1" lang="en" sz="1800">
                <a:solidFill>
                  <a:srgbClr val="0B5394"/>
                </a:solidFill>
              </a:rPr>
              <a:t>ामि</a:t>
            </a:r>
            <a:r>
              <a:rPr b="1" lang="en" sz="1800">
                <a:solidFill>
                  <a:srgbClr val="0B5394"/>
                </a:solidFill>
              </a:rPr>
              <a:t> - నవ్వుతున్న</a:t>
            </a:r>
            <a:r>
              <a:rPr b="1" lang="en" sz="1800">
                <a:solidFill>
                  <a:srgbClr val="0B5394"/>
                </a:solidFill>
              </a:rPr>
              <a:t>ాను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5753850" y="3056825"/>
            <a:ext cx="29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</a:t>
            </a:r>
            <a:r>
              <a:rPr b="1" lang="en" sz="1800">
                <a:solidFill>
                  <a:srgbClr val="0B5394"/>
                </a:solidFill>
              </a:rPr>
              <a:t>ाम:</a:t>
            </a:r>
            <a:r>
              <a:rPr b="1" lang="en" sz="1800">
                <a:solidFill>
                  <a:srgbClr val="0B5394"/>
                </a:solidFill>
              </a:rPr>
              <a:t>  - </a:t>
            </a:r>
            <a:r>
              <a:rPr b="1" lang="en" sz="1800">
                <a:solidFill>
                  <a:srgbClr val="0B5394"/>
                </a:solidFill>
              </a:rPr>
              <a:t>నవ్వుతున్నాము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3168000" y="99900"/>
            <a:ext cx="28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B5394"/>
                </a:solidFill>
              </a:rPr>
              <a:t>క్రియా పదాలకు లింగ భేదం లేదు </a:t>
            </a:r>
            <a:endParaRPr b="1" sz="1800" u="sng">
              <a:solidFill>
                <a:srgbClr val="0B5394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25" y="3056824"/>
            <a:ext cx="2109075" cy="14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206650" y="4463975"/>
            <a:ext cx="28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हस</a:t>
            </a:r>
            <a:r>
              <a:rPr b="1" lang="en" sz="1800">
                <a:solidFill>
                  <a:srgbClr val="0B5394"/>
                </a:solidFill>
              </a:rPr>
              <a:t>ामि</a:t>
            </a:r>
            <a:r>
              <a:rPr b="1" lang="en" sz="1800">
                <a:solidFill>
                  <a:srgbClr val="0B5394"/>
                </a:solidFill>
              </a:rPr>
              <a:t> - నవ్వుతున్నా</a:t>
            </a:r>
            <a:r>
              <a:rPr b="1" lang="en" sz="1800">
                <a:solidFill>
                  <a:srgbClr val="0B5394"/>
                </a:solidFill>
              </a:rPr>
              <a:t>ను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29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गच्छ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गच्छ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पठ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पठ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क्रीड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क्रीड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अस्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स्म: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निद्र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ामि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निद्र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ाम: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8" name="Google Shape;188;p29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अभ्यास: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570400" y="1680100"/>
            <a:ext cx="57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94" name="Google Shape;194;p30"/>
          <p:cNvGraphicFramePr/>
          <p:nvPr/>
        </p:nvGraphicFramePr>
        <p:xfrm>
          <a:off x="21825" y="110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4550175"/>
                <a:gridCol w="4550175"/>
              </a:tblGrid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83F04"/>
                          </a:solidFill>
                        </a:rPr>
                        <a:t>भवान्/भवती कीं करोति?</a:t>
                      </a:r>
                      <a:endParaRPr b="1" sz="21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83F04"/>
                          </a:solidFill>
                        </a:rPr>
                        <a:t>भवन्त:/भावत्य: कीं कुर्वन्ति</a:t>
                      </a:r>
                      <a:r>
                        <a:rPr b="1" lang="en" sz="2100">
                          <a:solidFill>
                            <a:srgbClr val="783F04"/>
                          </a:solidFill>
                        </a:rPr>
                        <a:t>?</a:t>
                      </a:r>
                      <a:endParaRPr b="1" sz="21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अहं पचामि | 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 पचाम: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तिष्ठ</a:t>
                      </a:r>
                      <a:r>
                        <a:rPr b="1" lang="en" sz="1900"/>
                        <a:t>ामि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तिष्ठ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पत</a:t>
                      </a:r>
                      <a:r>
                        <a:rPr b="1" lang="en" sz="1900"/>
                        <a:t>ामि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पत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धाव</a:t>
                      </a:r>
                      <a:r>
                        <a:rPr b="1" lang="en" sz="1900"/>
                        <a:t>ामि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धाव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</a:rPr>
                        <a:t>अहं</a:t>
                      </a:r>
                      <a:r>
                        <a:rPr b="1" lang="en" sz="1900"/>
                        <a:t> पिब</a:t>
                      </a:r>
                      <a:r>
                        <a:rPr b="1" lang="en" sz="1900"/>
                        <a:t>ामि</a:t>
                      </a:r>
                      <a:r>
                        <a:rPr b="1" lang="en" sz="1900"/>
                        <a:t> |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वयं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पिब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ाम:</a:t>
                      </a:r>
                      <a:r>
                        <a:rPr b="1" lang="en" sz="1900">
                          <a:solidFill>
                            <a:srgbClr val="A64D79"/>
                          </a:solidFill>
                        </a:rPr>
                        <a:t> |</a:t>
                      </a:r>
                      <a:endParaRPr b="1" sz="19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Google Shape;199;p31"/>
          <p:cNvGraphicFramePr/>
          <p:nvPr/>
        </p:nvGraphicFramePr>
        <p:xfrm>
          <a:off x="0" y="78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4572000"/>
                <a:gridCol w="4572000"/>
              </a:tblGrid>
              <a:tr h="7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एकवचनम् </a:t>
                      </a:r>
                      <a:endParaRPr b="1" sz="2100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F6000"/>
                          </a:solidFill>
                        </a:rPr>
                        <a:t>बहुवचनम्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करो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कुर्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श्रृणो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श्रृण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ुम: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ददा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द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द्म: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जाना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जा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नीम: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शक्नो</a:t>
                      </a:r>
                      <a:r>
                        <a:rPr b="1" lang="en" sz="2100">
                          <a:solidFill>
                            <a:srgbClr val="1155CC"/>
                          </a:solidFill>
                        </a:rPr>
                        <a:t>मि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शक्नु</a:t>
                      </a:r>
                      <a:r>
                        <a:rPr b="1" lang="en" sz="2100">
                          <a:solidFill>
                            <a:srgbClr val="A64D79"/>
                          </a:solidFill>
                        </a:rPr>
                        <a:t>म:</a:t>
                      </a:r>
                      <a:endParaRPr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0" name="Google Shape;200;p31"/>
          <p:cNvSpPr txBox="1"/>
          <p:nvPr/>
        </p:nvSpPr>
        <p:spPr>
          <a:xfrm>
            <a:off x="3619800" y="162025"/>
            <a:ext cx="190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41B47"/>
                </a:solidFill>
              </a:rPr>
              <a:t>विशेष</a:t>
            </a:r>
            <a:r>
              <a:rPr b="1" lang="en" sz="2500">
                <a:solidFill>
                  <a:srgbClr val="741B47"/>
                </a:solidFill>
              </a:rPr>
              <a:t>ा</a:t>
            </a:r>
            <a:r>
              <a:rPr b="1" lang="en" sz="2500">
                <a:solidFill>
                  <a:srgbClr val="741B47"/>
                </a:solidFill>
              </a:rPr>
              <a:t>भ्यास:</a:t>
            </a:r>
            <a:endParaRPr b="1" sz="25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552400" y="241925"/>
            <a:ext cx="659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1155CC"/>
                </a:solidFill>
              </a:rPr>
              <a:t>वक्रतुण्ड महाकाय सूर्यकोटि समप्रभ |</a:t>
            </a:r>
            <a:endParaRPr b="1" sz="33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1155CC"/>
                </a:solidFill>
              </a:rPr>
              <a:t>निर्विघ्नं कुरु मे देव सर्वकार्येषु सर्वदा ||</a:t>
            </a:r>
            <a:endParaRPr b="1" sz="3300">
              <a:solidFill>
                <a:srgbClr val="1155CC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039825" y="2082450"/>
            <a:ext cx="747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1155CC"/>
                </a:solidFill>
              </a:rPr>
              <a:t>सरस्वती नमस्तुभ्यं वरदे कामरूपिणि |  </a:t>
            </a:r>
            <a:endParaRPr b="1" sz="33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1155CC"/>
                </a:solidFill>
              </a:rPr>
              <a:t>विद्यारम्भं करिष्यामि सिध्दिर्भवतु मे सदा ||</a:t>
            </a:r>
            <a:endParaRPr b="1" sz="3300">
              <a:solidFill>
                <a:srgbClr val="1155CC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6100" y="3767450"/>
            <a:ext cx="734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1155CC"/>
                </a:solidFill>
              </a:rPr>
              <a:t>गुरुर्ब्रह्मा गुरुर्विष्णुः गुरुर्देवो महेश्वरः ।</a:t>
            </a:r>
            <a:endParaRPr b="1" sz="33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1155CC"/>
                </a:solidFill>
              </a:rPr>
              <a:t>गुरुः साक्षात् परब्रह्म तस्मै श्री गुरवे नम: ॥</a:t>
            </a:r>
            <a:endParaRPr b="1" sz="33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/>
        </p:nvSpPr>
        <p:spPr>
          <a:xfrm>
            <a:off x="2328424" y="1420425"/>
            <a:ext cx="5703811" cy="14570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आज्ञा/प्रार्तना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288" y="1123400"/>
            <a:ext cx="2679423" cy="40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>
            <a:off x="4665200" y="221975"/>
            <a:ext cx="2616600" cy="831300"/>
          </a:xfrm>
          <a:prstGeom prst="wedgeEllipseCallout">
            <a:avLst>
              <a:gd fmla="val 31301" name="adj1"/>
              <a:gd fmla="val 207100" name="adj2"/>
            </a:avLst>
          </a:prstGeom>
          <a:solidFill>
            <a:srgbClr val="D9EAD3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/>
        </p:nvSpPr>
        <p:spPr>
          <a:xfrm>
            <a:off x="4841650" y="292100"/>
            <a:ext cx="238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B5394"/>
                </a:solidFill>
              </a:rPr>
              <a:t>कृपया खाद</a:t>
            </a:r>
            <a:r>
              <a:rPr b="1" lang="en" sz="2100">
                <a:solidFill>
                  <a:srgbClr val="741B47"/>
                </a:solidFill>
              </a:rPr>
              <a:t>तु |</a:t>
            </a:r>
            <a:endParaRPr b="1" sz="21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B5394"/>
                </a:solidFill>
              </a:rPr>
              <a:t>దయచేసి తిను </a:t>
            </a:r>
            <a:r>
              <a:rPr b="1" lang="en" sz="2100">
                <a:solidFill>
                  <a:srgbClr val="0B5394"/>
                </a:solidFill>
              </a:rPr>
              <a:t> </a:t>
            </a:r>
            <a:endParaRPr b="1" sz="2100">
              <a:solidFill>
                <a:srgbClr val="0B5394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676" y="1123403"/>
            <a:ext cx="2679399" cy="4020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53625" y="104725"/>
            <a:ext cx="2217300" cy="831300"/>
          </a:xfrm>
          <a:prstGeom prst="wedgeEllipseCallout">
            <a:avLst>
              <a:gd fmla="val 78706" name="adj1"/>
              <a:gd fmla="val 206788" name="adj2"/>
            </a:avLst>
          </a:prstGeom>
          <a:solidFill>
            <a:srgbClr val="EA9999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551825" y="125975"/>
            <a:ext cx="130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</a:rPr>
              <a:t>खाद</a:t>
            </a:r>
            <a:r>
              <a:rPr b="1" lang="en" sz="2100">
                <a:solidFill>
                  <a:srgbClr val="741B47"/>
                </a:solidFill>
              </a:rPr>
              <a:t>तु |</a:t>
            </a:r>
            <a:endParaRPr b="1" sz="21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</a:rPr>
              <a:t>తిను </a:t>
            </a:r>
            <a:r>
              <a:rPr b="1" lang="en" sz="2100">
                <a:solidFill>
                  <a:srgbClr val="1155CC"/>
                </a:solidFill>
              </a:rPr>
              <a:t> </a:t>
            </a:r>
            <a:endParaRPr b="1" sz="21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34"/>
          <p:cNvSpPr txBox="1"/>
          <p:nvPr/>
        </p:nvSpPr>
        <p:spPr>
          <a:xfrm>
            <a:off x="91025" y="82100"/>
            <a:ext cx="117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69138"/>
                </a:solidFill>
              </a:rPr>
              <a:t>प्रार्थना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4667825" y="82100"/>
            <a:ext cx="99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CC0000"/>
              </a:solidFill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775" y="697750"/>
            <a:ext cx="1353275" cy="13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25" y="697750"/>
            <a:ext cx="1353275" cy="13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225" y="3643725"/>
            <a:ext cx="1499776" cy="14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/>
          <p:nvPr/>
        </p:nvSpPr>
        <p:spPr>
          <a:xfrm>
            <a:off x="2040200" y="1792900"/>
            <a:ext cx="1917600" cy="738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बालिका न पठति|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वदति ...  </a:t>
            </a:r>
            <a:endParaRPr b="1" sz="1800">
              <a:solidFill>
                <a:srgbClr val="7F6000"/>
              </a:solidFill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650350" y="2681263"/>
            <a:ext cx="2558400" cy="813000"/>
          </a:xfrm>
          <a:prstGeom prst="wedgeEllipseCallout">
            <a:avLst>
              <a:gd fmla="val 55009" name="adj1"/>
              <a:gd fmla="val 142569" name="adj2"/>
            </a:avLst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728900" y="2718325"/>
            <a:ext cx="218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कृपया पठ</a:t>
            </a:r>
            <a:r>
              <a:rPr b="1" lang="en" sz="1800">
                <a:solidFill>
                  <a:srgbClr val="741B47"/>
                </a:solidFill>
              </a:rPr>
              <a:t>तु</a:t>
            </a:r>
            <a:r>
              <a:rPr b="1" lang="en" sz="1800">
                <a:solidFill>
                  <a:srgbClr val="0C343D"/>
                </a:solidFill>
              </a:rPr>
              <a:t> |</a:t>
            </a:r>
            <a:endParaRPr b="1" sz="1800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దయచేసి చదువు 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6495500" y="1555950"/>
            <a:ext cx="2181600" cy="1015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बालक: न पठति|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बालक: न श्रुणोति 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कोपेन वदति ...  </a:t>
            </a:r>
            <a:endParaRPr b="1" sz="1800">
              <a:solidFill>
                <a:srgbClr val="7F6000"/>
              </a:solidFill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5800" y="3705300"/>
            <a:ext cx="1438200" cy="14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/>
          <p:nvPr/>
        </p:nvSpPr>
        <p:spPr>
          <a:xfrm>
            <a:off x="5966175" y="2732025"/>
            <a:ext cx="1837800" cy="813000"/>
          </a:xfrm>
          <a:prstGeom prst="wedgeEllipseCallout">
            <a:avLst>
              <a:gd fmla="val 63981" name="adj1"/>
              <a:gd fmla="val 117900" name="adj2"/>
            </a:avLst>
          </a:prstGeom>
          <a:solidFill>
            <a:srgbClr val="EA9999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6362025" y="2769075"/>
            <a:ext cx="104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पठ</a:t>
            </a:r>
            <a:r>
              <a:rPr b="1" lang="en" sz="1800">
                <a:solidFill>
                  <a:srgbClr val="741B47"/>
                </a:solidFill>
              </a:rPr>
              <a:t>तु</a:t>
            </a:r>
            <a:r>
              <a:rPr b="1" lang="en" sz="1800">
                <a:solidFill>
                  <a:srgbClr val="073763"/>
                </a:solidFill>
              </a:rPr>
              <a:t> |</a:t>
            </a:r>
            <a:endParaRPr b="1" sz="18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చదువు </a:t>
            </a:r>
            <a:endParaRPr b="1" sz="18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3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9" name="Google Shape;239;p35"/>
          <p:cNvSpPr txBox="1"/>
          <p:nvPr/>
        </p:nvSpPr>
        <p:spPr>
          <a:xfrm>
            <a:off x="91025" y="82100"/>
            <a:ext cx="117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69138"/>
                </a:solidFill>
              </a:rPr>
              <a:t>प्रार्थना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4667825" y="82100"/>
            <a:ext cx="99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CC0000"/>
              </a:solidFill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775" y="697750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25" y="697750"/>
            <a:ext cx="817300" cy="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225" y="3643725"/>
            <a:ext cx="1499776" cy="14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2040200" y="1792900"/>
            <a:ext cx="2181600" cy="738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बालिका: न पठ</a:t>
            </a:r>
            <a:r>
              <a:rPr b="1" lang="en" sz="1800">
                <a:solidFill>
                  <a:srgbClr val="7F6000"/>
                </a:solidFill>
              </a:rPr>
              <a:t>न्ति</a:t>
            </a:r>
            <a:r>
              <a:rPr b="1" lang="en" sz="1800">
                <a:solidFill>
                  <a:srgbClr val="7F6000"/>
                </a:solidFill>
              </a:rPr>
              <a:t>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वदति ...  </a:t>
            </a:r>
            <a:endParaRPr b="1" sz="1800">
              <a:solidFill>
                <a:srgbClr val="7F6000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1179625" y="2936850"/>
            <a:ext cx="1837800" cy="934800"/>
          </a:xfrm>
          <a:prstGeom prst="wedgeEllipseCallout">
            <a:avLst>
              <a:gd fmla="val 78795" name="adj1"/>
              <a:gd fmla="val 75179" name="adj2"/>
            </a:avLst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1299625" y="2896350"/>
            <a:ext cx="159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कृपया पठ</a:t>
            </a:r>
            <a:r>
              <a:rPr b="1" lang="en" sz="1800">
                <a:solidFill>
                  <a:srgbClr val="741B47"/>
                </a:solidFill>
              </a:rPr>
              <a:t>न्तु</a:t>
            </a:r>
            <a:r>
              <a:rPr b="1" lang="en" sz="1800">
                <a:solidFill>
                  <a:srgbClr val="0C343D"/>
                </a:solidFill>
              </a:rPr>
              <a:t> |</a:t>
            </a:r>
            <a:endParaRPr b="1" sz="1800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దయచేసి చదవండి 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6495500" y="1555950"/>
            <a:ext cx="2181600" cy="1015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बालक</a:t>
            </a:r>
            <a:r>
              <a:rPr b="1" lang="en" sz="1800">
                <a:solidFill>
                  <a:srgbClr val="7F6000"/>
                </a:solidFill>
              </a:rPr>
              <a:t>ा</a:t>
            </a:r>
            <a:r>
              <a:rPr b="1" lang="en" sz="1800">
                <a:solidFill>
                  <a:srgbClr val="7F6000"/>
                </a:solidFill>
              </a:rPr>
              <a:t>: न पठ</a:t>
            </a:r>
            <a:r>
              <a:rPr b="1" lang="en" sz="1800">
                <a:solidFill>
                  <a:srgbClr val="7F6000"/>
                </a:solidFill>
              </a:rPr>
              <a:t>न्ति</a:t>
            </a:r>
            <a:r>
              <a:rPr b="1" lang="en" sz="1800">
                <a:solidFill>
                  <a:srgbClr val="7F6000"/>
                </a:solidFill>
              </a:rPr>
              <a:t>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</a:t>
            </a:r>
            <a:r>
              <a:rPr b="1" lang="en" sz="1800">
                <a:solidFill>
                  <a:srgbClr val="7F6000"/>
                </a:solidFill>
              </a:rPr>
              <a:t>का: </a:t>
            </a:r>
            <a:r>
              <a:rPr b="1" lang="en" sz="1800">
                <a:solidFill>
                  <a:srgbClr val="7F6000"/>
                </a:solidFill>
              </a:rPr>
              <a:t>न श्रु</a:t>
            </a:r>
            <a:r>
              <a:rPr b="1" lang="en" sz="1800">
                <a:solidFill>
                  <a:srgbClr val="7F6000"/>
                </a:solidFill>
              </a:rPr>
              <a:t>ण्व</a:t>
            </a:r>
            <a:r>
              <a:rPr b="1" lang="en" sz="1800">
                <a:solidFill>
                  <a:srgbClr val="7F6000"/>
                </a:solidFill>
              </a:rPr>
              <a:t>न्ति</a:t>
            </a:r>
            <a:r>
              <a:rPr b="1" lang="en" sz="1800">
                <a:solidFill>
                  <a:srgbClr val="7F6000"/>
                </a:solidFill>
              </a:rPr>
              <a:t> 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कोपेन वदति ...  </a:t>
            </a:r>
            <a:endParaRPr b="1" sz="1800">
              <a:solidFill>
                <a:srgbClr val="7F6000"/>
              </a:solidFill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5800" y="3705300"/>
            <a:ext cx="1438200" cy="14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/>
          <p:nvPr/>
        </p:nvSpPr>
        <p:spPr>
          <a:xfrm>
            <a:off x="5936200" y="2826300"/>
            <a:ext cx="1837800" cy="879000"/>
          </a:xfrm>
          <a:prstGeom prst="wedgeEllipseCallout">
            <a:avLst>
              <a:gd fmla="val 70503" name="adj1"/>
              <a:gd fmla="val 99113" name="adj2"/>
            </a:avLst>
          </a:prstGeom>
          <a:solidFill>
            <a:srgbClr val="EA9999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5936200" y="2896350"/>
            <a:ext cx="18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पठ</a:t>
            </a:r>
            <a:r>
              <a:rPr b="1" lang="en" sz="1800">
                <a:solidFill>
                  <a:srgbClr val="073763"/>
                </a:solidFill>
              </a:rPr>
              <a:t>न्तु</a:t>
            </a:r>
            <a:r>
              <a:rPr b="1" lang="en" sz="1800">
                <a:solidFill>
                  <a:srgbClr val="073763"/>
                </a:solidFill>
              </a:rPr>
              <a:t> |</a:t>
            </a:r>
            <a:endParaRPr b="1" sz="18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చదవండి 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925" y="697751"/>
            <a:ext cx="817300" cy="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7225" y="697751"/>
            <a:ext cx="817300" cy="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4566" y="683218"/>
            <a:ext cx="738900" cy="73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3475" y="683226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5675" y="697750"/>
            <a:ext cx="73890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2375" y="683225"/>
            <a:ext cx="738900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260775" y="1025650"/>
            <a:ext cx="300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बालक</a:t>
            </a:r>
            <a:r>
              <a:rPr b="1" lang="en" sz="1700">
                <a:solidFill>
                  <a:srgbClr val="073763"/>
                </a:solidFill>
              </a:rPr>
              <a:t>ा</a:t>
            </a:r>
            <a:r>
              <a:rPr b="1" lang="en" sz="1700">
                <a:solidFill>
                  <a:srgbClr val="073763"/>
                </a:solidFill>
              </a:rPr>
              <a:t>: न पठ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బాలురు చదవటంలేదు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0" y="1881300"/>
            <a:ext cx="376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ता:</a:t>
            </a:r>
            <a:r>
              <a:rPr b="1" lang="en" sz="1700">
                <a:solidFill>
                  <a:srgbClr val="073763"/>
                </a:solidFill>
              </a:rPr>
              <a:t> न क्रीड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వారు(స్త్రీ) ఆడుకోవటంలేదు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360675" y="2736938"/>
            <a:ext cx="2806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भव</a:t>
            </a:r>
            <a:r>
              <a:rPr b="1" lang="en" sz="1700">
                <a:solidFill>
                  <a:srgbClr val="073763"/>
                </a:solidFill>
              </a:rPr>
              <a:t>त्य:</a:t>
            </a:r>
            <a:r>
              <a:rPr b="1" lang="en" sz="1700">
                <a:solidFill>
                  <a:srgbClr val="073763"/>
                </a:solidFill>
              </a:rPr>
              <a:t> न आगच्छ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మీరు(స్త్రీ) రావడం లేదు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320725" y="3611900"/>
            <a:ext cx="300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भवन्</a:t>
            </a:r>
            <a:r>
              <a:rPr b="1" lang="en" sz="1700">
                <a:solidFill>
                  <a:srgbClr val="073763"/>
                </a:solidFill>
              </a:rPr>
              <a:t>त:</a:t>
            </a:r>
            <a:r>
              <a:rPr b="1" lang="en" sz="1700">
                <a:solidFill>
                  <a:srgbClr val="073763"/>
                </a:solidFill>
              </a:rPr>
              <a:t> न पिब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మీరు(పుం) తాగటం లేదు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66025" y="4272350"/>
            <a:ext cx="326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ते</a:t>
            </a:r>
            <a:r>
              <a:rPr b="1" lang="en" sz="1700">
                <a:solidFill>
                  <a:srgbClr val="073763"/>
                </a:solidFill>
              </a:rPr>
              <a:t> न नय</a:t>
            </a:r>
            <a:r>
              <a:rPr b="1" lang="en" sz="1700">
                <a:solidFill>
                  <a:srgbClr val="073763"/>
                </a:solidFill>
              </a:rPr>
              <a:t>न्ति</a:t>
            </a:r>
            <a:r>
              <a:rPr b="1" lang="en" sz="1700">
                <a:solidFill>
                  <a:srgbClr val="073763"/>
                </a:solidFill>
              </a:rPr>
              <a:t>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వారు తీసుకవెళ్ళటం లేదు 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3606600" y="1951900"/>
            <a:ext cx="2476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प्रार्थना(कृपया)</a:t>
            </a:r>
            <a:endParaRPr b="1" sz="2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/</a:t>
            </a:r>
            <a:endParaRPr b="1" sz="2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6338600" y="1025650"/>
            <a:ext cx="162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पठ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చదవండి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6478750" y="1824463"/>
            <a:ext cx="142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क्रीड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ఆడుకోండి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6659250" y="2797775"/>
            <a:ext cx="118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आगच्छ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రండి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6720550" y="3590038"/>
            <a:ext cx="118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पिब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తాగండి </a:t>
            </a:r>
            <a:endParaRPr b="1" sz="1700">
              <a:solidFill>
                <a:srgbClr val="073763"/>
              </a:solidFill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6183250" y="4272350"/>
            <a:ext cx="225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नय</a:t>
            </a:r>
            <a:r>
              <a:rPr b="1" lang="en" sz="1700">
                <a:solidFill>
                  <a:srgbClr val="A64D79"/>
                </a:solidFill>
              </a:rPr>
              <a:t>न्तु</a:t>
            </a:r>
            <a:r>
              <a:rPr b="1" lang="en" sz="1700">
                <a:solidFill>
                  <a:srgbClr val="073763"/>
                </a:solidFill>
              </a:rPr>
              <a:t> |</a:t>
            </a:r>
            <a:endParaRPr b="1" sz="17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73763"/>
                </a:solidFill>
              </a:rPr>
              <a:t>తీసుకవేళ్ళండి </a:t>
            </a:r>
            <a:endParaRPr b="1" sz="1700">
              <a:solidFill>
                <a:srgbClr val="073763"/>
              </a:solidFill>
            </a:endParaRPr>
          </a:p>
        </p:txBody>
      </p:sp>
      <p:cxnSp>
        <p:nvCxnSpPr>
          <p:cNvPr id="272" name="Google Shape;272;p36"/>
          <p:cNvCxnSpPr/>
          <p:nvPr/>
        </p:nvCxnSpPr>
        <p:spPr>
          <a:xfrm flipH="1" rot="10800000">
            <a:off x="3217175" y="137470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6"/>
          <p:cNvCxnSpPr/>
          <p:nvPr/>
        </p:nvCxnSpPr>
        <p:spPr>
          <a:xfrm flipH="1" rot="10800000">
            <a:off x="3530513" y="387010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6"/>
          <p:cNvCxnSpPr/>
          <p:nvPr/>
        </p:nvCxnSpPr>
        <p:spPr>
          <a:xfrm flipH="1" rot="10800000">
            <a:off x="3530513" y="449060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/>
          <p:nvPr/>
        </p:nvSpPr>
        <p:spPr>
          <a:xfrm>
            <a:off x="614150" y="219700"/>
            <a:ext cx="7446781" cy="43966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 पठति            -         ते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అతడు చదువుతున్నాడు - వారు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 पठति           -           ता: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ఆమె చదువుతున్నది - వారు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तत् पतति        -          तानि पतन्ति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అది పడుతుంది - అవి పడుతున్నాయి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/>
          <p:nvPr/>
        </p:nvSpPr>
        <p:spPr>
          <a:xfrm>
            <a:off x="614150" y="219700"/>
            <a:ext cx="7311092" cy="43966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एष: पठति             -         एते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ఇతడు చదువుతున్నాడు - వీరు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एषा पठति            -          एता: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ఈమె చదువుతున్నది - వీరు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एतत् पतति        -          एतानि पतन्ति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ఇది పడుతుంది - ఇవి పడుతున్నాయి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/>
          <p:nvPr/>
        </p:nvSpPr>
        <p:spPr>
          <a:xfrm>
            <a:off x="614150" y="219700"/>
            <a:ext cx="8325697" cy="45664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क: पठति?            -         के पठन्ति?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ఎవ్వరు(ఏక) చదువుతున్నాడు? - ఎవ్వరు(బహు) చదువుతున్నారు?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का पठति?          -          का: पठन्ति? 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ఎవ్వరు(ఏక) చదువుతున్నది?  - ఎవ్వరు(బహు) చదువుతున్నారు? 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कीं पतति?        -          कानि पतन्ति?</a:t>
            </a:r>
            <a:b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ఏది పడుతుంది? -  ఏవి పడుతున్నాయి?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/>
          <p:nvPr/>
        </p:nvSpPr>
        <p:spPr>
          <a:xfrm>
            <a:off x="603900" y="172000"/>
            <a:ext cx="8036252" cy="45242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(ఏక-పుం)              -             (బహు-పుం)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भवन् पठति             -        भवन्त: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మీరు చదువుతున్నారు - మీరు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(ఏక-స్త్రీ)                -             (బహు-స్త్రీ)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भवती पठति              -          भवत्य: पठन्ति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మీరు చదువుతున్నారు  - మీరు చదువుతున్నారు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अहं पठामि        -         वयं पठाम: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నేను చదువుతున్నాను  - మేము చదువుతున్నాము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351650" y="7330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బహువచన క్రియాపదాలను చదవండి  </a:t>
            </a:r>
            <a:r>
              <a:rPr b="1" lang="en" sz="2400"/>
              <a:t> </a:t>
            </a:r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14" cy="50894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पठामि संस्कृतं नित्यं वदामि संस्कृतं सदा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ध्यायामि संस्कृतं सम्यक् वन्दे संस्कृतमातरम् || 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प्रसाराय नैजं सर्वं ददाम्यहम्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सदा भक्तो वन्दे संस्कृतमातरम् ||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कृते जीवन् संस्कृतस्य कृते यजन्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आत्मानमाहुतं मन्ये वन्दे संस्कृतमातरम् ||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हिन्दु-धर्मं समाजं च पवित्रां संस्कृतिं तथा |</a:t>
            </a:r>
            <a:b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संरक्ष्य ननु कुर्याम विश्वं शान्तिसमन्वितम् ||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07376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C458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310" name="Google Shape;310;p43"/>
          <p:cNvSpPr txBox="1"/>
          <p:nvPr/>
        </p:nvSpPr>
        <p:spPr>
          <a:xfrm>
            <a:off x="35250" y="4541275"/>
            <a:ext cx="907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</a:t>
            </a:r>
            <a:endParaRPr sz="1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Content Source: Abhyasapustakam, </a:t>
            </a:r>
            <a:r>
              <a:rPr b="1"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SamskritaBharati</a:t>
            </a:r>
            <a:endParaRPr b="1" sz="1600">
              <a:solidFill>
                <a:srgbClr val="6AA84F"/>
              </a:solidFill>
            </a:endParaRPr>
          </a:p>
        </p:txBody>
      </p:sp>
      <p:sp>
        <p:nvSpPr>
          <p:cNvPr id="311" name="Google Shape;311;p43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874250" y="95475"/>
            <a:ext cx="53955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155CC"/>
                </a:solidFill>
              </a:rPr>
              <a:t>సారాంశం </a:t>
            </a:r>
            <a:endParaRPr b="1" u="sng">
              <a:solidFill>
                <a:srgbClr val="1155CC"/>
              </a:solidFill>
            </a:endParaRPr>
          </a:p>
        </p:txBody>
      </p:sp>
      <p:graphicFrame>
        <p:nvGraphicFramePr>
          <p:cNvPr id="73" name="Google Shape;73;p16"/>
          <p:cNvGraphicFramePr/>
          <p:nvPr/>
        </p:nvGraphicFramePr>
        <p:xfrm>
          <a:off x="423175" y="86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1211175"/>
                <a:gridCol w="1211175"/>
                <a:gridCol w="1211175"/>
              </a:tblGrid>
              <a:tr h="3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स: అతడు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ते వారు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सा ఆమె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ता: వారు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నపుం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तत्  అది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तानि అవి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4" name="Google Shape;74;p16"/>
          <p:cNvGraphicFramePr/>
          <p:nvPr/>
        </p:nvGraphicFramePr>
        <p:xfrm>
          <a:off x="4847575" y="12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1264450"/>
                <a:gridCol w="1264450"/>
                <a:gridCol w="1264450"/>
              </a:tblGrid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3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एष: ఇతడు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एते వీరు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एषा ఈమె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एता: వీరు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నపుం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एतत् ఇది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एतानि ఇవి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5" name="Google Shape;75;p16"/>
          <p:cNvGraphicFramePr/>
          <p:nvPr/>
        </p:nvGraphicFramePr>
        <p:xfrm>
          <a:off x="343275" y="34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1527150"/>
                <a:gridCol w="1527150"/>
              </a:tblGrid>
              <a:tr h="3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अहं నేను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वयं మేము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6" name="Google Shape;76;p16"/>
          <p:cNvGraphicFramePr/>
          <p:nvPr/>
        </p:nvGraphicFramePr>
        <p:xfrm>
          <a:off x="4930075" y="334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1317725"/>
                <a:gridCol w="1317725"/>
                <a:gridCol w="1317725"/>
              </a:tblGrid>
              <a:tr h="23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भवती మీరు(నువ్వు)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भवत्य:మీరు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भवान् మీరు(నువ్వు)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भवन्त: మీరు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7" name="Google Shape;77;p16"/>
          <p:cNvSpPr txBox="1"/>
          <p:nvPr/>
        </p:nvSpPr>
        <p:spPr>
          <a:xfrm>
            <a:off x="263402" y="4426650"/>
            <a:ext cx="451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hlink"/>
                </a:solidFill>
                <a:hlinkClick r:id="rId3"/>
              </a:rPr>
              <a:t>भवान्, भवती, त्वं గురించి తెలుసుకోండి Link 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1810625" y="0"/>
            <a:ext cx="53955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155CC"/>
                </a:solidFill>
              </a:rPr>
              <a:t>సారాంశం</a:t>
            </a:r>
            <a:r>
              <a:rPr b="1" lang="en" u="sng">
                <a:solidFill>
                  <a:srgbClr val="FF0000"/>
                </a:solidFill>
              </a:rPr>
              <a:t> </a:t>
            </a:r>
            <a:endParaRPr b="1" u="sng">
              <a:solidFill>
                <a:srgbClr val="FF0000"/>
              </a:solidFill>
            </a:endParaRPr>
          </a:p>
        </p:txBody>
      </p:sp>
      <p:graphicFrame>
        <p:nvGraphicFramePr>
          <p:cNvPr id="83" name="Google Shape;83;p17"/>
          <p:cNvGraphicFramePr/>
          <p:nvPr/>
        </p:nvGraphicFramePr>
        <p:xfrm>
          <a:off x="0" y="75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1377650"/>
                <a:gridCol w="1377650"/>
                <a:gridCol w="1377650"/>
              </a:tblGrid>
              <a:tr h="32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बहुवचनम्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పుం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क:? ఎవ్వరు? 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के? ఎవ్వరు?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का? ఎవ్వరు?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का:? ఎవ్వరు?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నపుం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किम्?ఏమిటి?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कानि? ఏవి?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4" name="Google Shape;84;p17"/>
          <p:cNvGraphicFramePr/>
          <p:nvPr/>
        </p:nvGraphicFramePr>
        <p:xfrm>
          <a:off x="4312325" y="203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{A6E335A2-7E44-47CE-9A75-5CE4FF7D39F8}</a:tableStyleId>
              </a:tblPr>
              <a:tblGrid>
                <a:gridCol w="1379950"/>
                <a:gridCol w="1379950"/>
                <a:gridCol w="1638575"/>
              </a:tblGrid>
              <a:tr h="33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एकवचनम्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बहुवचनम्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महिला మహిళ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महिला: మహిళలు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స్త్రీ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सिंही సింహం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सिंह्य: సింహాలు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పుం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बालक: బాలకుడు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बालका: బాలురు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నపుం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पुस्तकम् పుస్తకము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FF"/>
                          </a:solidFill>
                        </a:rPr>
                        <a:t>पुस्तकानि పుస్తకాలు </a:t>
                      </a:r>
                      <a:endParaRPr b="1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sconceptions about the usage of words भवत् and युष्मद् in Sanskrit language." id="89" name="Google Shape;89;p18" title="भवत् vs युष्मद् in Sanskrit Grammar | Neelesh Boda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113" y="943801"/>
            <a:ext cx="7237775" cy="40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695600" y="261875"/>
            <a:ext cx="57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https://youtu.be/JOpxKybiNs4?si=HplQjv6T6_fx4M_E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0" y="1987500"/>
            <a:ext cx="9143991" cy="11685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बहुवचनम्-क्रियापदानि</a:t>
            </a:r>
          </a:p>
        </p:txBody>
      </p:sp>
      <p:sp>
        <p:nvSpPr>
          <p:cNvPr id="96" name="Google Shape;96;p19"/>
          <p:cNvSpPr/>
          <p:nvPr/>
        </p:nvSpPr>
        <p:spPr>
          <a:xfrm>
            <a:off x="1663837" y="731650"/>
            <a:ext cx="5816319" cy="95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वर्तमानकालम्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2328424" y="1420425"/>
            <a:ext cx="4487154" cy="1631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AFB"/>
                    </a:gs>
                    <a:gs pos="100000">
                      <a:srgbClr val="6E9C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प्रथमपुरुष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50" y="381725"/>
            <a:ext cx="886701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50" y="1989500"/>
            <a:ext cx="886700" cy="8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3667375"/>
            <a:ext cx="886700" cy="8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240825" y="1320850"/>
            <a:ext cx="32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बालक: </a:t>
            </a:r>
            <a:r>
              <a:rPr b="1" lang="en" sz="1800">
                <a:solidFill>
                  <a:srgbClr val="0B5394"/>
                </a:solidFill>
              </a:rPr>
              <a:t>पठति | 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బాలుడు చదువుతున్నాడు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240825" y="3040950"/>
            <a:ext cx="303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</a:t>
            </a:r>
            <a:r>
              <a:rPr b="1" lang="en" sz="1800">
                <a:solidFill>
                  <a:srgbClr val="0B5394"/>
                </a:solidFill>
              </a:rPr>
              <a:t>िका तरति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 ఈత కొడుతుంది  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1127625" y="4182275"/>
            <a:ext cx="32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बालिका </a:t>
            </a:r>
            <a:r>
              <a:rPr b="1" lang="en" sz="1800">
                <a:solidFill>
                  <a:srgbClr val="0B5394"/>
                </a:solidFill>
              </a:rPr>
              <a:t>क्रीडति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 ఆడుకుంటున్నది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89688"/>
            <a:ext cx="817648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141" y="54725"/>
            <a:ext cx="1508312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500" y="89701"/>
            <a:ext cx="566187" cy="11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5167175" y="1222075"/>
            <a:ext cx="35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बालक</a:t>
            </a:r>
            <a:r>
              <a:rPr b="1" lang="en" sz="1800">
                <a:solidFill>
                  <a:srgbClr val="0B5394"/>
                </a:solidFill>
              </a:rPr>
              <a:t>ा</a:t>
            </a:r>
            <a:r>
              <a:rPr b="1" lang="en" sz="1800">
                <a:solidFill>
                  <a:srgbClr val="0B5394"/>
                </a:solidFill>
              </a:rPr>
              <a:t>: पठ</a:t>
            </a:r>
            <a:r>
              <a:rPr b="1" lang="en" sz="1800">
                <a:solidFill>
                  <a:srgbClr val="0B5394"/>
                </a:solidFill>
              </a:rPr>
              <a:t>न्ति | 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బాలురు చదువుతున్నారు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4225" y="1953201"/>
            <a:ext cx="990001" cy="9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5350400" y="3078625"/>
            <a:ext cx="35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बालिका: त</a:t>
            </a:r>
            <a:r>
              <a:rPr b="1" lang="en" sz="1800">
                <a:solidFill>
                  <a:srgbClr val="0B5394"/>
                </a:solidFill>
              </a:rPr>
              <a:t>रन्ति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బాలికలు ఈత కొడుతున్నారు </a:t>
            </a:r>
            <a:endParaRPr b="1" sz="1800">
              <a:solidFill>
                <a:srgbClr val="0B5394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1775" y="3675750"/>
            <a:ext cx="1198774" cy="11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5910600" y="3952950"/>
            <a:ext cx="317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बालिका: क्रीड</a:t>
            </a:r>
            <a:r>
              <a:rPr b="1" lang="en" sz="1800">
                <a:solidFill>
                  <a:srgbClr val="0B5394"/>
                </a:solidFill>
              </a:rPr>
              <a:t>न्ति</a:t>
            </a:r>
            <a:r>
              <a:rPr b="1" lang="en" sz="1800">
                <a:solidFill>
                  <a:srgbClr val="0B5394"/>
                </a:solidFill>
              </a:rPr>
              <a:t> |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బాలికలు ఆడుకుంటున్నారు </a:t>
            </a:r>
            <a:r>
              <a:rPr b="1" lang="en" sz="1800">
                <a:solidFill>
                  <a:srgbClr val="0B5394"/>
                </a:solidFill>
              </a:rPr>
              <a:t>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